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57" autoAdjust="0"/>
    <p:restoredTop sz="94660"/>
  </p:normalViewPr>
  <p:slideViewPr>
    <p:cSldViewPr snapToGrid="0">
      <p:cViewPr>
        <p:scale>
          <a:sx n="25" d="100"/>
          <a:sy n="25" d="100"/>
        </p:scale>
        <p:origin x="2406" y="-1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26" Type="http://schemas.openxmlformats.org/officeDocument/2006/relationships/image" Target="../media/image4.png"/><Relationship Id="rId34" Type="http://schemas.openxmlformats.org/officeDocument/2006/relationships/image" Target="../media/image16.png"/><Relationship Id="rId17" Type="http://schemas.openxmlformats.org/officeDocument/2006/relationships/image" Target="../media/image17.png"/><Relationship Id="rId25" Type="http://schemas.openxmlformats.org/officeDocument/2006/relationships/image" Target="../media/image3.png"/><Relationship Id="rId33" Type="http://schemas.openxmlformats.org/officeDocument/2006/relationships/image" Target="../media/image15.png"/><Relationship Id="rId2" Type="http://schemas.openxmlformats.org/officeDocument/2006/relationships/image" Target="../media/image2.png"/><Relationship Id="rId20" Type="http://schemas.openxmlformats.org/officeDocument/2006/relationships/image" Target="../media/image20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24" Type="http://schemas.openxmlformats.org/officeDocument/2006/relationships/image" Target="../media/image2.emf"/><Relationship Id="rId32" Type="http://schemas.openxmlformats.org/officeDocument/2006/relationships/image" Target="../media/image14.png"/><Relationship Id="rId5" Type="http://schemas.openxmlformats.org/officeDocument/2006/relationships/image" Target="../media/image5.png"/><Relationship Id="rId23" Type="http://schemas.openxmlformats.org/officeDocument/2006/relationships/image" Target="../media/image23.png"/><Relationship Id="rId28" Type="http://schemas.openxmlformats.org/officeDocument/2006/relationships/image" Target="../media/image7.png"/><Relationship Id="rId10" Type="http://schemas.openxmlformats.org/officeDocument/2006/relationships/image" Target="../media/image10.png"/><Relationship Id="rId31" Type="http://schemas.openxmlformats.org/officeDocument/2006/relationships/image" Target="../media/image12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946400" y="4127500"/>
            <a:ext cx="24841200" cy="3276600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0" i="0" u="none" strike="noStrike" kern="0" cap="none" spc="0" normalizeH="0" baseline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 0.7V</a:t>
            </a:r>
            <a:r>
              <a:rPr kumimoji="0" lang="en-US" altLang="ko-KR" sz="9600" b="0" i="0" u="none" strike="noStrike" kern="0" cap="none" spc="0" normalizeH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Nano-Power Dynamic Voltage Reference for </a:t>
            </a:r>
            <a:r>
              <a:rPr kumimoji="0" lang="en-US" altLang="ko-KR" sz="9600" b="0" i="0" u="none" strike="noStrike" kern="0" cap="none" spc="0" normalizeH="0" noProof="0" dirty="0" err="1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IoT</a:t>
            </a:r>
            <a:r>
              <a:rPr kumimoji="0" lang="en-US" altLang="ko-KR" sz="9600" b="0" i="0" u="none" strike="noStrike" kern="0" cap="none" spc="0" normalizeH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Applications</a:t>
            </a:r>
            <a:endParaRPr kumimoji="0" lang="ko-KR" altLang="en-US" sz="9600" b="0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946400" y="7808448"/>
            <a:ext cx="24841200" cy="27432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ko-KR" kern="0" dirty="0" err="1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Heungsik</a:t>
            </a:r>
            <a:r>
              <a:rPr lang="en-US" altLang="ko-KR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kern="0" dirty="0" err="1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Eum</a:t>
            </a:r>
            <a:r>
              <a:rPr lang="en-US" altLang="ko-KR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and </a:t>
            </a:r>
            <a:r>
              <a:rPr lang="en-US" altLang="ko-KR" kern="0" dirty="0" err="1">
                <a:ln w="28575">
                  <a:noFill/>
                  <a:prstDash val="dash"/>
                </a:ln>
                <a:solidFill>
                  <a:prstClr val="black"/>
                </a:solidFill>
              </a:rPr>
              <a:t>Youngcheol</a:t>
            </a:r>
            <a:r>
              <a:rPr lang="en-US" altLang="ko-KR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kern="0" dirty="0" err="1">
                <a:ln w="28575">
                  <a:noFill/>
                  <a:prstDash val="dash"/>
                </a:ln>
                <a:solidFill>
                  <a:prstClr val="black"/>
                </a:solidFill>
              </a:rPr>
              <a:t>Chae</a:t>
            </a:r>
            <a:r>
              <a:rPr lang="en-US" altLang="ko-KR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/>
            </a:r>
            <a:br>
              <a:rPr lang="en-US" altLang="ko-KR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</a:br>
            <a:r>
              <a:rPr lang="en-US" altLang="ko-KR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Department of Electrical and Electronic Engineering, </a:t>
            </a:r>
          </a:p>
          <a:p>
            <a:pPr lvl="0" algn="ctr">
              <a:defRPr/>
            </a:pPr>
            <a:r>
              <a:rPr lang="en-US" altLang="ko-KR" kern="0" dirty="0" err="1">
                <a:ln w="28575">
                  <a:noFill/>
                  <a:prstDash val="dash"/>
                </a:ln>
                <a:solidFill>
                  <a:prstClr val="black"/>
                </a:solidFill>
              </a:rPr>
              <a:t>Yonsei</a:t>
            </a:r>
            <a:r>
              <a:rPr lang="en-US" altLang="ko-KR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University, Seoul, Korea</a:t>
            </a:r>
            <a:endParaRPr lang="ko-KR" altLang="en-US" kern="0" dirty="0">
              <a:ln w="28575">
                <a:noFill/>
                <a:prstDash val="dash"/>
              </a:ln>
              <a:solidFill>
                <a:prstClr val="black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856311" y="11899900"/>
            <a:ext cx="24562594" cy="27825700"/>
            <a:chOff x="-28931394" y="4167834"/>
            <a:chExt cx="28271429" cy="36277981"/>
          </a:xfrm>
        </p:grpSpPr>
        <p:sp>
          <p:nvSpPr>
            <p:cNvPr id="13" name="Rectangle 49"/>
            <p:cNvSpPr/>
            <p:nvPr/>
          </p:nvSpPr>
          <p:spPr>
            <a:xfrm>
              <a:off x="-14452006" y="25007595"/>
              <a:ext cx="13792041" cy="15438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14" dirty="0"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p:sp>
          <p:nvSpPr>
            <p:cNvPr id="14" name="Rectangle 49"/>
            <p:cNvSpPr/>
            <p:nvPr/>
          </p:nvSpPr>
          <p:spPr>
            <a:xfrm>
              <a:off x="-28916830" y="29788478"/>
              <a:ext cx="13792041" cy="1065733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14" dirty="0"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-28931394" y="29800210"/>
              <a:ext cx="5545954" cy="1414189"/>
            </a:xfrm>
            <a:prstGeom prst="rect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txBody>
            <a:bodyPr vert="horz" wrap="square" lIns="403652" tIns="201826" rIns="403652" bIns="201826" rtlCol="0" anchor="t" anchorCtr="0">
              <a:spAutoFit/>
            </a:bodyPr>
            <a:lstStyle>
              <a:lvl1pPr algn="l" defTabSz="91436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Adobe 고딕 Std B" panose="020B0800000000000000" pitchFamily="34" charset="-127"/>
                  <a:cs typeface="Tahoma" panose="020B0604030504040204" pitchFamily="34" charset="0"/>
                </a:rPr>
                <a:t>Trimming Method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p:sp>
          <p:nvSpPr>
            <p:cNvPr id="16" name="Rectangle 22"/>
            <p:cNvSpPr/>
            <p:nvPr/>
          </p:nvSpPr>
          <p:spPr>
            <a:xfrm>
              <a:off x="-28916830" y="4167834"/>
              <a:ext cx="13792041" cy="1313685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14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p:sp>
          <p:nvSpPr>
            <p:cNvPr id="17" name="Rectangle 49"/>
            <p:cNvSpPr/>
            <p:nvPr/>
          </p:nvSpPr>
          <p:spPr>
            <a:xfrm>
              <a:off x="-28916830" y="17923059"/>
              <a:ext cx="13792041" cy="1140062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14" dirty="0"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p:sp>
          <p:nvSpPr>
            <p:cNvPr id="18" name="Rectangle 35"/>
            <p:cNvSpPr/>
            <p:nvPr/>
          </p:nvSpPr>
          <p:spPr>
            <a:xfrm>
              <a:off x="-14452006" y="4167834"/>
              <a:ext cx="13792041" cy="2047363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14"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-14452006" y="25008575"/>
              <a:ext cx="3835003" cy="1414189"/>
            </a:xfrm>
            <a:prstGeom prst="rect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txBody>
            <a:bodyPr vert="horz" wrap="none" lIns="403652" tIns="201826" rIns="403652" bIns="201826" rtlCol="0" anchor="t" anchorCtr="0">
              <a:spAutoFit/>
            </a:bodyPr>
            <a:lstStyle>
              <a:lvl1pPr algn="l" defTabSz="91436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Adobe 고딕 Std B" panose="020B0800000000000000" pitchFamily="34" charset="-127"/>
                  <a:cs typeface="Tahoma" panose="020B0604030504040204" pitchFamily="34" charset="0"/>
                </a:rPr>
                <a:t>Conclusion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직사각형 19"/>
                <p:cNvSpPr/>
                <p:nvPr/>
              </p:nvSpPr>
              <p:spPr>
                <a:xfrm>
                  <a:off x="-14233942" y="12252189"/>
                  <a:ext cx="13376180" cy="1404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en-US" altLang="ko-KR" sz="3200" b="1" dirty="0" smtClean="0">
                      <a:latin typeface="Arial Narrow" panose="020B0606020202030204" pitchFamily="34" charset="0"/>
                      <a:ea typeface="Adobe 고딕 Std B" panose="020B0800000000000000" pitchFamily="34" charset="-127"/>
                      <a:cs typeface="Tahoma" panose="020B0604030504040204" pitchFamily="34" charset="0"/>
                    </a:rPr>
                    <a:t>CTAT generated by CMOS-based discharge (</a:t>
                  </a:r>
                  <a:r>
                    <a:rPr lang="en-US" altLang="ko-KR" sz="3200" b="1" dirty="0" smtClean="0">
                      <a:solidFill>
                        <a:srgbClr val="7030A0"/>
                      </a:solidFill>
                      <a:latin typeface="Arial Narrow" panose="020B0606020202030204" pitchFamily="34" charset="0"/>
                      <a:ea typeface="Adobe 고딕 Std B" panose="020B0800000000000000" pitchFamily="34" charset="-127"/>
                      <a:cs typeface="Tahoma" panose="020B0604030504040204" pitchFamily="34" charset="0"/>
                    </a:rPr>
                    <a:t>exponential region</a:t>
                  </a:r>
                  <a:r>
                    <a:rPr lang="en-US" altLang="ko-KR" sz="3200" b="1" dirty="0" smtClean="0">
                      <a:latin typeface="Arial Narrow" panose="020B0606020202030204" pitchFamily="34" charset="0"/>
                      <a:ea typeface="Adobe 고딕 Std B" panose="020B0800000000000000" pitchFamily="34" charset="-127"/>
                      <a:cs typeface="Tahoma" panose="020B0604030504040204" pitchFamily="34" charset="0"/>
                    </a:rPr>
                    <a:t>)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smtClean="0">
                              <a:latin typeface="Cambria Math" panose="02040503050406030204" pitchFamily="18" charset="0"/>
                              <a:ea typeface="Adobe 고딕 Std B" panose="020B0800000000000000" pitchFamily="34" charset="-127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3200" b="1" i="1" smtClean="0">
                              <a:latin typeface="Cambria Math" panose="02040503050406030204" pitchFamily="18" charset="0"/>
                              <a:ea typeface="Adobe 고딕 Std B" panose="020B0800000000000000" pitchFamily="34" charset="-127"/>
                              <a:cs typeface="Tahoma" panose="020B060403050404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3200" b="1" i="1" smtClean="0">
                              <a:latin typeface="Cambria Math" panose="02040503050406030204" pitchFamily="18" charset="0"/>
                              <a:ea typeface="Adobe 고딕 Std B" panose="020B0800000000000000" pitchFamily="34" charset="-127"/>
                              <a:cs typeface="Tahoma" panose="020B0604030504040204" pitchFamily="34" charset="0"/>
                            </a:rPr>
                            <m:t>𝑫</m:t>
                          </m:r>
                        </m:sub>
                      </m:sSub>
                    </m:oMath>
                  </a14:m>
                  <a:r>
                    <a:rPr lang="en-US" altLang="ko-KR" sz="3200" b="1" dirty="0" smtClean="0">
                      <a:latin typeface="Arial Narrow" panose="020B0606020202030204" pitchFamily="34" charset="0"/>
                      <a:ea typeface="Adobe 고딕 Std B" panose="020B0800000000000000" pitchFamily="34" charset="-127"/>
                      <a:cs typeface="Tahoma" panose="020B0604030504040204" pitchFamily="34" charset="0"/>
                    </a:rPr>
                    <a:t> independent on initial voltage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smtClean="0">
                              <a:latin typeface="Cambria Math" panose="02040503050406030204" pitchFamily="18" charset="0"/>
                              <a:ea typeface="Adobe 고딕 Std B" panose="020B0800000000000000" pitchFamily="34" charset="-127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3200" b="1" i="1" smtClean="0">
                              <a:latin typeface="Cambria Math" panose="02040503050406030204" pitchFamily="18" charset="0"/>
                              <a:ea typeface="Adobe 고딕 Std B" panose="020B0800000000000000" pitchFamily="34" charset="-127"/>
                              <a:cs typeface="Tahoma" panose="020B060403050404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3200" b="1" i="1" smtClean="0">
                              <a:latin typeface="Cambria Math" panose="02040503050406030204" pitchFamily="18" charset="0"/>
                              <a:ea typeface="Adobe 고딕 Std B" panose="020B0800000000000000" pitchFamily="34" charset="-127"/>
                              <a:cs typeface="Tahoma" panose="020B0604030504040204" pitchFamily="34" charset="0"/>
                            </a:rPr>
                            <m:t>𝑫𝑫</m:t>
                          </m:r>
                        </m:sub>
                      </m:sSub>
                    </m:oMath>
                  </a14:m>
                  <a:r>
                    <a:rPr lang="en-US" altLang="ko-KR" sz="3200" b="1" dirty="0" smtClean="0">
                      <a:latin typeface="Arial Narrow" panose="020B0606020202030204" pitchFamily="34" charset="0"/>
                      <a:ea typeface="Adobe 고딕 Std B" panose="020B0800000000000000" pitchFamily="34" charset="-127"/>
                      <a:cs typeface="Tahoma" panose="020B060403050404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0" name="직사각형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233942" y="12252189"/>
                  <a:ext cx="13376180" cy="1404432"/>
                </a:xfrm>
                <a:prstGeom prst="rect">
                  <a:avLst/>
                </a:prstGeom>
                <a:blipFill>
                  <a:blip r:embed="rId2"/>
                  <a:stretch>
                    <a:fillRect l="-1206" t="-7345" b="-175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itle 1"/>
            <p:cNvSpPr txBox="1">
              <a:spLocks/>
            </p:cNvSpPr>
            <p:nvPr/>
          </p:nvSpPr>
          <p:spPr>
            <a:xfrm>
              <a:off x="-28931394" y="17928536"/>
              <a:ext cx="8676412" cy="1414189"/>
            </a:xfrm>
            <a:prstGeom prst="rect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txBody>
            <a:bodyPr vert="horz" wrap="none" lIns="403652" tIns="201826" rIns="403652" bIns="201826" rtlCol="0" anchor="t" anchorCtr="0">
              <a:spAutoFit/>
            </a:bodyPr>
            <a:lstStyle>
              <a:lvl1pPr algn="l" defTabSz="91436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Adobe 고딕 Std B" panose="020B0800000000000000" pitchFamily="34" charset="-127"/>
                  <a:cs typeface="Tahoma" panose="020B0604030504040204" pitchFamily="34" charset="0"/>
                </a:rPr>
                <a:t>Auto-zeroing Long-hold Buffer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-28736236" y="12974464"/>
              <a:ext cx="13548101" cy="3330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altLang="ko-KR" sz="3200" b="1" dirty="0" smtClean="0">
                  <a:latin typeface="Arial Narrow" panose="020B0606020202030204" pitchFamily="34" charset="0"/>
                </a:rPr>
                <a:t>Voltage reference for </a:t>
              </a:r>
              <a:r>
                <a:rPr lang="en-US" altLang="ko-KR" sz="3200" b="1" dirty="0" err="1" smtClean="0">
                  <a:latin typeface="Arial Narrow" panose="020B0606020202030204" pitchFamily="34" charset="0"/>
                </a:rPr>
                <a:t>IoT</a:t>
              </a:r>
              <a:r>
                <a:rPr lang="en-US" altLang="ko-KR" sz="3200" b="1" dirty="0" smtClean="0">
                  <a:latin typeface="Arial Narrow" panose="020B0606020202030204" pitchFamily="34" charset="0"/>
                </a:rPr>
                <a:t> applications should have low-power consumption &amp; small area occupation</a:t>
              </a:r>
              <a:endParaRPr lang="en-US" altLang="ko-KR" sz="3200" b="1" dirty="0">
                <a:latin typeface="Arial Narrow" panose="020B0606020202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altLang="ko-KR" sz="3200" b="1" dirty="0" smtClean="0">
                  <a:latin typeface="Arial Narrow" panose="020B0606020202030204" pitchFamily="34" charset="0"/>
                </a:rPr>
                <a:t>Better </a:t>
              </a:r>
              <a:r>
                <a:rPr lang="en-US" altLang="ko-KR" sz="32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*</a:t>
              </a:r>
              <a:r>
                <a:rPr lang="en-US" altLang="ko-KR" sz="3200" b="1" dirty="0" smtClean="0">
                  <a:latin typeface="Arial Narrow" panose="020B0606020202030204" pitchFamily="34" charset="0"/>
                </a:rPr>
                <a:t> TC &amp; LS both are required in voltage reference for </a:t>
              </a:r>
              <a:r>
                <a:rPr lang="en-US" altLang="ko-KR" sz="3200" b="1" dirty="0" err="1" smtClean="0">
                  <a:latin typeface="Arial Narrow" panose="020B0606020202030204" pitchFamily="34" charset="0"/>
                </a:rPr>
                <a:t>IoT</a:t>
              </a:r>
              <a:r>
                <a:rPr lang="en-US" altLang="ko-KR" sz="3200" b="1" dirty="0" smtClean="0">
                  <a:latin typeface="Arial Narrow" panose="020B0606020202030204" pitchFamily="34" charset="0"/>
                </a:rPr>
                <a:t> </a:t>
              </a:r>
              <a:r>
                <a:rPr lang="en-US" altLang="ko-KR" sz="3200" b="1" dirty="0">
                  <a:latin typeface="Arial Narrow" panose="020B0606020202030204" pitchFamily="34" charset="0"/>
                </a:rPr>
                <a:t>applications (</a:t>
              </a:r>
              <a:r>
                <a:rPr lang="en-US" altLang="ko-KR" sz="32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&lt;100nW</a:t>
              </a:r>
              <a:r>
                <a:rPr lang="en-US" altLang="ko-KR" sz="3200" b="1" dirty="0">
                  <a:latin typeface="Arial Narrow" panose="020B0606020202030204" pitchFamily="34" charset="0"/>
                </a:rPr>
                <a:t>) </a:t>
              </a:r>
              <a:endParaRPr lang="en-US" altLang="ko-KR" sz="3200" b="1" dirty="0" smtClean="0">
                <a:latin typeface="Arial Narrow" panose="020B0606020202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altLang="ko-KR" sz="3200" b="1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-28709383" y="27020302"/>
              <a:ext cx="13581031" cy="2046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altLang="ko-KR" sz="3200" b="1" dirty="0" smtClean="0">
                  <a:latin typeface="Arial Narrow" panose="020B0606020202030204" pitchFamily="34" charset="0"/>
                  <a:ea typeface="Adobe 고딕 Std B" panose="020B0800000000000000" pitchFamily="34" charset="-127"/>
                  <a:cs typeface="Tahoma" panose="020B0604030504040204" pitchFamily="34" charset="0"/>
                </a:rPr>
                <a:t>Reference voltage should be buffered for measurements</a:t>
              </a:r>
              <a:endParaRPr lang="en-US" altLang="ko-KR" sz="3200" b="1" dirty="0" smtClean="0">
                <a:latin typeface="Arial Narrow" panose="020B0606020202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altLang="ko-KR" sz="3200" b="1" dirty="0" smtClean="0">
                  <a:latin typeface="Arial Narrow" panose="020B0606020202030204" pitchFamily="34" charset="0"/>
                </a:rPr>
                <a:t>Offset cancelation by auto-zeroing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altLang="ko-KR" sz="3200" b="1" dirty="0" smtClean="0">
                  <a:latin typeface="Arial Narrow" panose="020B0606020202030204" pitchFamily="34" charset="0"/>
                  <a:ea typeface="Adobe 고딕 Std B" panose="020B0800000000000000" pitchFamily="34" charset="-127"/>
                  <a:cs typeface="Tahoma" panose="020B0604030504040204" pitchFamily="34" charset="0"/>
                </a:rPr>
                <a:t>Bulk-source connection &amp; buffer block bulk leakages </a:t>
              </a:r>
              <a:endParaRPr lang="en-US" altLang="ko-KR" sz="3200" b="1" dirty="0"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-28931394" y="4179088"/>
              <a:ext cx="3598838" cy="1414189"/>
            </a:xfrm>
            <a:prstGeom prst="rect">
              <a:avLst/>
            </a:prstGeom>
            <a:solidFill>
              <a:srgbClr val="000066"/>
            </a:solidFill>
            <a:ln>
              <a:solidFill>
                <a:srgbClr val="000099"/>
              </a:solidFill>
            </a:ln>
          </p:spPr>
          <p:txBody>
            <a:bodyPr vert="horz" wrap="none" lIns="403652" tIns="201826" rIns="403652" bIns="201826" rtlCol="0" anchor="t" anchorCtr="0">
              <a:spAutoFit/>
            </a:bodyPr>
            <a:lstStyle>
              <a:lvl1pPr algn="l" defTabSz="91436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  <a:ea typeface="Adobe 고딕 Std B" panose="020B0800000000000000" pitchFamily="34" charset="-127"/>
                  <a:cs typeface="Tahoma" panose="020B0604030504040204" pitchFamily="34" charset="0"/>
                </a:rPr>
                <a:t>Motivation</a:t>
              </a: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-14498002" y="4179088"/>
              <a:ext cx="5834291" cy="1414189"/>
            </a:xfrm>
            <a:prstGeom prst="rect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txBody>
            <a:bodyPr vert="horz" wrap="square" lIns="403652" tIns="201826" rIns="403652" bIns="201826" rtlCol="0" anchor="t" anchorCtr="0">
              <a:spAutoFit/>
            </a:bodyPr>
            <a:lstStyle>
              <a:lvl1pPr algn="l" defTabSz="91436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Adobe 고딕 Std B" panose="020B0800000000000000" pitchFamily="34" charset="-127"/>
                  <a:cs typeface="Tahoma" panose="020B0604030504040204" pitchFamily="34" charset="0"/>
                </a:rPr>
                <a:t>Dynamic Reference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3664261" y="13297542"/>
            <a:ext cx="530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latin typeface="Arial Narrow" panose="020B0606020202030204" pitchFamily="34" charset="0"/>
              </a:rPr>
              <a:t>Power consumption vs Area</a:t>
            </a:r>
            <a:endParaRPr lang="ko-KR" alt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489145" y="13295823"/>
            <a:ext cx="530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latin typeface="Arial Narrow" panose="020B0606020202030204" pitchFamily="34" charset="0"/>
              </a:rPr>
              <a:t>Performances of Reference</a:t>
            </a:r>
            <a:endParaRPr lang="ko-KR" altLang="en-US" sz="3200" b="1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46490" y="20591050"/>
                <a:ext cx="5755159" cy="130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8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altLang="ko-KR" sz="2800" b="1" dirty="0" smtClean="0"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TC</a:t>
                </a:r>
                <a:r>
                  <a:rPr lang="en-US" altLang="ko-KR" sz="2800" b="1" dirty="0"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altLang="ko-KR" sz="2800" b="1" dirty="0" smtClean="0"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Temperature Coefficient [ppm/</a:t>
                </a:r>
                <a14:m>
                  <m:oMath xmlns:m="http://schemas.openxmlformats.org/officeDocument/2006/math">
                    <m:r>
                      <a:rPr lang="en-US" altLang="ko-K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℃</m:t>
                    </m:r>
                  </m:oMath>
                </a14:m>
                <a:r>
                  <a:rPr lang="en-US" altLang="ko-KR" sz="2800" b="1" dirty="0" smtClean="0"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800" b="1" dirty="0"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2800" b="1" dirty="0" smtClean="0"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LS</a:t>
                </a:r>
                <a:r>
                  <a:rPr lang="en-US" altLang="ko-KR" sz="2800" b="1" dirty="0"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altLang="ko-KR" sz="2800" b="1" dirty="0" smtClean="0"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Line Sensitivity [%/V]</a:t>
                </a:r>
                <a:endParaRPr lang="ko-KR" altLang="en-US" sz="2800" b="1" dirty="0" err="1" smtClean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490" y="20591050"/>
                <a:ext cx="5755159" cy="1302793"/>
              </a:xfrm>
              <a:prstGeom prst="rect">
                <a:avLst/>
              </a:prstGeom>
              <a:blipFill>
                <a:blip r:embed="rId5"/>
                <a:stretch>
                  <a:fillRect l="-2119" b="-121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직사각형 50"/>
              <p:cNvSpPr/>
              <p:nvPr/>
            </p:nvSpPr>
            <p:spPr>
              <a:xfrm>
                <a:off x="15898639" y="25172811"/>
                <a:ext cx="6970113" cy="552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en-US" altLang="ko-KR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𝑉𝑇𝐻</m:t>
                          </m:r>
                        </m:sub>
                      </m:sSub>
                      <m:r>
                        <a:rPr lang="en-US" altLang="ko-K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altLang="ko-KR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  <m:r>
                        <a:rPr lang="en-US" altLang="ko-K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ko-KR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𝑇𝐻</m:t>
                          </m:r>
                          <m:r>
                            <a:rPr lang="en-US" altLang="ko-KR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2600" baseline="-250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직사각형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639" y="25172811"/>
                <a:ext cx="6970113" cy="5520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25275760" y="25172811"/>
                <a:ext cx="2011192" cy="67217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</m:t>
                      </m:r>
                      <m:r>
                        <a:rPr lang="ko-KR" altLang="en-US" sz="22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𝛼</m:t>
                      </m:r>
                      <m:r>
                        <a:rPr lang="en-US" altLang="ko-KR" sz="22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2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ko-KR" sz="22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</m:t>
                          </m:r>
                          <m:r>
                            <a:rPr lang="en-US" altLang="ko-KR" sz="2200" i="1" baseline="-250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ko-KR" sz="22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</m:t>
                          </m:r>
                          <m:r>
                            <a:rPr lang="en-US" altLang="ko-KR" sz="2200" i="1" baseline="-250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a:rPr lang="en-US" altLang="ko-KR" sz="22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altLang="ko-KR" sz="22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</m:t>
                          </m:r>
                          <m:r>
                            <a:rPr lang="en-US" altLang="ko-KR" sz="2200" i="1" baseline="-250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2200" dirty="0"/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5760" y="25172811"/>
                <a:ext cx="2011192" cy="672172"/>
              </a:xfrm>
              <a:prstGeom prst="rect">
                <a:avLst/>
              </a:prstGeom>
              <a:blipFill>
                <a:blip r:embed="rId11"/>
                <a:stretch>
                  <a:fillRect b="-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/>
              <p:cNvSpPr/>
              <p:nvPr/>
            </p:nvSpPr>
            <p:spPr>
              <a:xfrm>
                <a:off x="15629553" y="25853142"/>
                <a:ext cx="1162140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Zero-TC generated at optimal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1" i="1" smtClean="0"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3200" b="1" i="1" smtClean="0"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altLang="ko-KR" sz="3200" b="1" i="1" smtClean="0"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)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Controllable optimal time by </a:t>
                </a:r>
                <a:r>
                  <a:rPr lang="en-US" altLang="ko-KR" sz="32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size ratio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Reference voltage determined by </a:t>
                </a:r>
                <a:r>
                  <a:rPr lang="en-US" altLang="ko-KR" sz="32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difference of threshold voltage</a:t>
                </a:r>
              </a:p>
            </p:txBody>
          </p:sp>
        </mc:Choice>
        <mc:Fallback xmlns="">
          <p:sp>
            <p:nvSpPr>
              <p:cNvPr id="54" name="직사각형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553" y="25853142"/>
                <a:ext cx="11621403" cy="1613711"/>
              </a:xfrm>
              <a:prstGeom prst="rect">
                <a:avLst/>
              </a:prstGeom>
              <a:blipFill>
                <a:blip r:embed="rId13"/>
                <a:stretch>
                  <a:fillRect l="-1207" t="-5283" b="-113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022326" y="32740386"/>
                <a:ext cx="6124164" cy="76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40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Trimming by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b="1" i="1" smtClean="0"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4000" b="1" i="1" smtClean="0"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altLang="ko-KR" sz="4000" b="1" i="1" smtClean="0"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altLang="ko-KR" sz="4000" dirty="0" smtClean="0"/>
                  <a:t>)</a:t>
                </a:r>
                <a:endParaRPr lang="ko-KR" altLang="en-US" sz="4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26" y="32740386"/>
                <a:ext cx="6124164" cy="763158"/>
              </a:xfrm>
              <a:prstGeom prst="rect">
                <a:avLst/>
              </a:prstGeom>
              <a:blipFill>
                <a:blip r:embed="rId17"/>
                <a:stretch>
                  <a:fillRect l="-3187" t="-16000" b="-2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직사각형 62"/>
              <p:cNvSpPr/>
              <p:nvPr/>
            </p:nvSpPr>
            <p:spPr>
              <a:xfrm>
                <a:off x="2881530" y="38053333"/>
                <a:ext cx="1162140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Time-controlled trimming doesn’t cause additional errors (simple) 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One-point trim reduces inaccuracy from 1.2% to 0.3%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3200" b="1" dirty="0" smtClean="0">
                    <a:solidFill>
                      <a:schemeClr val="tx1"/>
                    </a:solidFill>
                    <a:ea typeface="Adobe 고딕 Std B" panose="020B0800000000000000" pitchFamily="34" charset="-127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o-KR" alt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ko-KR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  <m:t>𝑻𝑪</m:t>
                        </m:r>
                      </m:sub>
                    </m:sSub>
                    <m:r>
                      <a:rPr lang="en-US" altLang="ko-K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ko-K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𝟏𝟑</m:t>
                    </m:r>
                    <m:r>
                      <a:rPr lang="en-US" altLang="ko-K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.</m:t>
                    </m:r>
                    <m:r>
                      <a:rPr lang="en-US" altLang="ko-K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𝟒</m:t>
                    </m:r>
                    <m:r>
                      <a:rPr lang="en-US" altLang="ko-K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𝒑𝒑𝒎</m:t>
                    </m:r>
                    <m:r>
                      <a:rPr lang="en-US" altLang="ko-K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/℃</m:t>
                    </m:r>
                  </m:oMath>
                </a14:m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o-KR" alt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altLang="ko-KR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dobe 고딕 Std B" panose="020B0800000000000000" pitchFamily="34" charset="-127"/>
                            <a:cs typeface="Tahoma" panose="020B0604030504040204" pitchFamily="34" charset="0"/>
                          </a:rPr>
                          <m:t>𝑻𝑪</m:t>
                        </m:r>
                      </m:sub>
                    </m:sSub>
                    <m:r>
                      <a:rPr lang="en-US" altLang="ko-KR" sz="3200" b="1" i="1"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ko-KR" sz="3200" b="1" i="1" smtClean="0"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𝟓</m:t>
                    </m:r>
                    <m:r>
                      <a:rPr lang="en-US" altLang="ko-KR" sz="3200" b="1" i="1" smtClean="0"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.</m:t>
                    </m:r>
                    <m:r>
                      <a:rPr lang="en-US" altLang="ko-KR" sz="3200" b="1" i="1" smtClean="0"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𝟔</m:t>
                    </m:r>
                    <m:r>
                      <a:rPr lang="en-US" altLang="ko-KR" sz="3200" b="1" i="1"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𝒑𝒑𝒎</m:t>
                    </m:r>
                    <m:r>
                      <a:rPr lang="en-US" altLang="ko-KR" sz="3200" b="1" i="1">
                        <a:latin typeface="Cambria Math" panose="02040503050406030204" pitchFamily="18" charset="0"/>
                        <a:ea typeface="Adobe 고딕 Std B" panose="020B0800000000000000" pitchFamily="34" charset="-127"/>
                        <a:cs typeface="Tahoma" panose="020B0604030504040204" pitchFamily="34" charset="0"/>
                      </a:rPr>
                      <m:t>/℃</m:t>
                    </m:r>
                  </m:oMath>
                </a14:m>
                <a:endParaRPr lang="en-US" altLang="ko-KR" sz="3200" b="1" dirty="0" smtClean="0">
                  <a:latin typeface="Arial Narrow" panose="020B0606020202030204" pitchFamily="34" charset="0"/>
                  <a:ea typeface="Adobe 고딕 Std B" panose="020B0800000000000000" pitchFamily="34" charset="-127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직사각형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30" y="38053333"/>
                <a:ext cx="11621403" cy="1569660"/>
              </a:xfrm>
              <a:prstGeom prst="rect">
                <a:avLst/>
              </a:prstGeom>
              <a:blipFill>
                <a:blip r:embed="rId20"/>
                <a:stretch>
                  <a:fillRect l="-1207" t="-5039" b="-108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5740946" y="28998440"/>
            <a:ext cx="612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rPr>
              <a:t>Simulation Results 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/>
              <p:cNvSpPr/>
              <p:nvPr/>
            </p:nvSpPr>
            <p:spPr>
              <a:xfrm>
                <a:off x="15625652" y="33879295"/>
                <a:ext cx="1162140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Better performance of TC (</a:t>
                </a:r>
                <a:r>
                  <a:rPr lang="en-US" altLang="ko-KR" sz="32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&lt;13.6ppm/</a:t>
                </a:r>
                <a14:m>
                  <m:oMath xmlns:m="http://schemas.openxmlformats.org/officeDocument/2006/math">
                    <m:r>
                      <a:rPr lang="en-US" altLang="ko-KR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℃</m:t>
                    </m:r>
                  </m:oMath>
                </a14:m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) and LS (</a:t>
                </a:r>
                <a:r>
                  <a:rPr lang="en-US" altLang="ko-KR" sz="32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&lt;0.137%</a:t>
                </a:r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)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ko-KR" sz="3200" b="1" dirty="0" smtClean="0">
                    <a:latin typeface="Arial Narrow" panose="020B0606020202030204" pitchFamily="34" charset="0"/>
                    <a:ea typeface="Adobe 고딕 Std B" panose="020B0800000000000000" pitchFamily="34" charset="-127"/>
                    <a:cs typeface="Tahoma" panose="020B0604030504040204" pitchFamily="34" charset="0"/>
                  </a:rPr>
                  <a:t>Low-supply &amp; low-power operation</a:t>
                </a:r>
              </a:p>
            </p:txBody>
          </p:sp>
        </mc:Choice>
        <mc:Fallback xmlns=""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652" y="33879295"/>
                <a:ext cx="11621403" cy="1077218"/>
              </a:xfrm>
              <a:prstGeom prst="rect">
                <a:avLst/>
              </a:prstGeom>
              <a:blipFill>
                <a:blip r:embed="rId23"/>
                <a:stretch>
                  <a:fillRect l="-1206" t="-7386" b="-1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그림 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150892" y="35174028"/>
            <a:ext cx="10314000" cy="4392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81" y="13889373"/>
            <a:ext cx="5323985" cy="471906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84" y="13889373"/>
            <a:ext cx="5317480" cy="46995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20" y="23788483"/>
            <a:ext cx="5189776" cy="55285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581" y="23788483"/>
            <a:ext cx="5312976" cy="55532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21" y="33549862"/>
            <a:ext cx="11811794" cy="458777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341" y="13536630"/>
            <a:ext cx="9673102" cy="43729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직사각형 42"/>
              <p:cNvSpPr/>
              <p:nvPr/>
            </p:nvSpPr>
            <p:spPr>
              <a:xfrm>
                <a:off x="15740946" y="17286422"/>
                <a:ext cx="4720908" cy="93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6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26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altLang="ko-KR" sz="26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sSub>
                        <m:sSubPr>
                          <m:ctrlP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𝑇</m:t>
                          </m:r>
                        </m:sub>
                      </m:sSub>
                      <m:func>
                        <m:funcPr>
                          <m:ctrlP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6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260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ko-KR" sz="26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600" b="0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altLang="ko-KR" sz="2600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𝐶𝑚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]</m:t>
                          </m:r>
                        </m:e>
                      </m:func>
                      <m:r>
                        <a:rPr lang="en-US" altLang="ko-KR" sz="26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6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ko-KR" altLang="en-US" sz="2600" dirty="0"/>
              </a:p>
            </p:txBody>
          </p:sp>
        </mc:Choice>
        <mc:Fallback>
          <p:sp>
            <p:nvSpPr>
              <p:cNvPr id="43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946" y="17286422"/>
                <a:ext cx="4720908" cy="93429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5764286" y="13028630"/>
            <a:ext cx="612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rPr>
              <a:t>CMOS-based Discharge</a:t>
            </a:r>
            <a:endParaRPr lang="ko-KR" altLang="en-US" sz="400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65" y="19682860"/>
            <a:ext cx="4928925" cy="428583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91" y="20076144"/>
            <a:ext cx="5506564" cy="40749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764286" y="19286247"/>
            <a:ext cx="612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atin typeface="Arial Narrow" panose="020B0606020202030204" pitchFamily="34" charset="0"/>
                <a:ea typeface="Adobe 고딕 Std B" panose="020B0800000000000000" pitchFamily="34" charset="-127"/>
                <a:cs typeface="Tahoma" panose="020B0604030504040204" pitchFamily="34" charset="0"/>
              </a:rPr>
              <a:t>Proposed </a:t>
            </a:r>
            <a:endParaRPr lang="ko-KR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직사각형 49"/>
              <p:cNvSpPr/>
              <p:nvPr/>
            </p:nvSpPr>
            <p:spPr>
              <a:xfrm>
                <a:off x="15811913" y="24079402"/>
                <a:ext cx="10847841" cy="982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6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𝑜𝑝𝑡</m:t>
                          </m:r>
                        </m:sub>
                      </m:sSub>
                      <m:r>
                        <a:rPr lang="en-US" altLang="ko-KR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=[</m:t>
                      </m:r>
                      <m:f>
                        <m:fPr>
                          <m:ctrlPr>
                            <a:rPr lang="en-US" altLang="ko-KR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ko-KR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altLang="ko-KR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ko-K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ko-KR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n-US" altLang="ko-KR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ko-KR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ko-KR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altLang="ko-KR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]</m:t>
                          </m:r>
                        </m:e>
                        <m:sup>
                          <m:r>
                            <a:rPr lang="ko-KR" alt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𝛼</m:t>
                          </m:r>
                        </m:sup>
                      </m:sSup>
                      <m:r>
                        <a:rPr lang="en-US" altLang="ko-KR" sz="26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𝑜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ko-KR" altLang="en-US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𝛼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+1</m:t>
                          </m:r>
                        </m:sup>
                      </m:sSup>
                      <m:r>
                        <a:rPr lang="en-US" altLang="ko-KR" sz="26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𝑜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ko-KR" altLang="en-US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𝛼</m:t>
                          </m:r>
                        </m:sup>
                      </m:sSup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𝐿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𝑉𝑇𝐻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𝑉𝑇𝐻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ko-KR" sz="2600" dirty="0" smtClean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직사각형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913" y="24079402"/>
                <a:ext cx="10847841" cy="98270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64" y="29579169"/>
            <a:ext cx="11558177" cy="44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2898</TotalTime>
  <Words>168</Words>
  <Application>Microsoft Office PowerPoint</Application>
  <PresentationFormat>사용자 지정</PresentationFormat>
  <Paragraphs>35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Adobe 고딕 Std B</vt:lpstr>
      <vt:lpstr>맑은 고딕</vt:lpstr>
      <vt:lpstr>Arial</vt:lpstr>
      <vt:lpstr>Arial Narrow</vt:lpstr>
      <vt:lpstr>Calibri</vt:lpstr>
      <vt:lpstr>Calibri Light</vt:lpstr>
      <vt:lpstr>Cambria Math</vt:lpstr>
      <vt:lpstr>Tahoma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HeungSik</cp:lastModifiedBy>
  <cp:revision>48</cp:revision>
  <dcterms:created xsi:type="dcterms:W3CDTF">2018-03-08T06:02:33Z</dcterms:created>
  <dcterms:modified xsi:type="dcterms:W3CDTF">2022-06-20T05:31:03Z</dcterms:modified>
</cp:coreProperties>
</file>